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</p:sldIdLst>
  <p:sldSz cy="5143500" cx="9144000"/>
  <p:notesSz cx="6858000" cy="9144000"/>
  <p:embeddedFontLst>
    <p:embeddedFont>
      <p:font typeface="Raleway"/>
      <p:regular r:id="rId16"/>
      <p:bold r:id="rId17"/>
      <p:italic r:id="rId18"/>
      <p:boldItalic r:id="rId19"/>
    </p:embeddedFont>
    <p:embeddedFont>
      <p:font typeface="Lato"/>
      <p:regular r:id="rId20"/>
      <p:bold r:id="rId21"/>
      <p:italic r:id="rId22"/>
      <p:boldItalic r:id="rId23"/>
    </p:embeddedFont>
    <p:embeddedFont>
      <p:font typeface="Montserrat"/>
      <p:regular r:id="rId24"/>
      <p:bold r:id="rId25"/>
      <p:italic r:id="rId26"/>
      <p:boldItalic r:id="rId27"/>
    </p:embeddedFont>
    <p:embeddedFont>
      <p:font typeface="Open Sans"/>
      <p:regular r:id="rId28"/>
      <p:bold r:id="rId29"/>
      <p:italic r:id="rId30"/>
      <p:boldItalic r:id="rId3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FF7CD7D5-36D3-40B3-861B-29DBB06DEFC4}">
  <a:tblStyle styleId="{FF7CD7D5-36D3-40B3-861B-29DBB06DEFC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Lato-regular.fntdata"/><Relationship Id="rId22" Type="http://schemas.openxmlformats.org/officeDocument/2006/relationships/font" Target="fonts/Lato-italic.fntdata"/><Relationship Id="rId21" Type="http://schemas.openxmlformats.org/officeDocument/2006/relationships/font" Target="fonts/Lato-bold.fntdata"/><Relationship Id="rId24" Type="http://schemas.openxmlformats.org/officeDocument/2006/relationships/font" Target="fonts/Montserrat-regular.fntdata"/><Relationship Id="rId23" Type="http://schemas.openxmlformats.org/officeDocument/2006/relationships/font" Target="fonts/Lato-bold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font" Target="fonts/Montserrat-italic.fntdata"/><Relationship Id="rId25" Type="http://schemas.openxmlformats.org/officeDocument/2006/relationships/font" Target="fonts/Montserrat-bold.fntdata"/><Relationship Id="rId28" Type="http://schemas.openxmlformats.org/officeDocument/2006/relationships/font" Target="fonts/OpenSans-regular.fntdata"/><Relationship Id="rId27" Type="http://schemas.openxmlformats.org/officeDocument/2006/relationships/font" Target="fonts/Montserrat-boldItalic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font" Target="fonts/OpenSans-bold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OpenSans-boldItalic.fntdata"/><Relationship Id="rId30" Type="http://schemas.openxmlformats.org/officeDocument/2006/relationships/font" Target="fonts/OpenSans-italic.fnt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font" Target="fonts/Raleway-bold.fntdata"/><Relationship Id="rId16" Type="http://schemas.openxmlformats.org/officeDocument/2006/relationships/font" Target="fonts/Raleway-regular.fntdata"/><Relationship Id="rId19" Type="http://schemas.openxmlformats.org/officeDocument/2006/relationships/font" Target="fonts/Raleway-boldItalic.fntdata"/><Relationship Id="rId18" Type="http://schemas.openxmlformats.org/officeDocument/2006/relationships/font" Target="fonts/Raleway-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a0e913af9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a0e913af9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a0e913af92_0_2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a0e913af92_0_2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a0e913af92_0_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a0e913af92_0_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a0e913af92_0_1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a0e913af92_0_1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a0e913af92_0_1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a0e913af92_0_1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a0e913af92_0_1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a0e913af92_0_1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a0e913af92_0_2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a0e913af92_0_2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a0e913af92_0_1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a0e913af92_0_1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lt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rgbClr val="699F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4DC08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" name="Google Shape;14;p2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1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Google Shape;81;p11"/>
          <p:cNvSpPr txBox="1"/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2" name="Google Shape;82;p11"/>
          <p:cNvSpPr txBox="1"/>
          <p:nvPr>
            <p:ph idx="1" type="subTitle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83" name="Google Shape;83;p11"/>
          <p:cNvSpPr txBox="1"/>
          <p:nvPr>
            <p:ph idx="2" type="body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84" name="Google Shape;84;p1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85" name="Google Shape;85;p11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86" name="Google Shape;86;p1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rgbClr val="699F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1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4DC08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2"/>
          <p:cNvSpPr txBox="1"/>
          <p:nvPr>
            <p:ph idx="1" type="body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90" name="Google Shape;90;p1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dk1"/>
        </a:solidFill>
      </p:bgPr>
    </p:bg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13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93" name="Google Shape;93;p1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1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5" name="Google Shape;95;p13"/>
          <p:cNvSpPr txBox="1"/>
          <p:nvPr>
            <p:ph hasCustomPrompt="1" type="title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96" name="Google Shape;96;p13"/>
          <p:cNvSpPr txBox="1"/>
          <p:nvPr>
            <p:ph idx="1" type="body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97" name="Google Shape;97;p13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4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Slide">
  <p:cSld name="TITLE_1">
    <p:bg>
      <p:bgPr>
        <a:solidFill>
          <a:schemeClr val="lt2"/>
        </a:solid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  Intellectual Property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" name="Google Shape;19;p3"/>
          <p:cNvSpPr txBox="1"/>
          <p:nvPr>
            <p:ph type="ctrTitle"/>
          </p:nvPr>
        </p:nvSpPr>
        <p:spPr>
          <a:xfrm>
            <a:off x="729450" y="1322450"/>
            <a:ext cx="65445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0" name="Google Shape;20;p3"/>
          <p:cNvSpPr txBox="1"/>
          <p:nvPr>
            <p:ph idx="1" type="subTitle"/>
          </p:nvPr>
        </p:nvSpPr>
        <p:spPr>
          <a:xfrm>
            <a:off x="729625" y="3172900"/>
            <a:ext cx="6544200" cy="5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21" name="Google Shape;21;p3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2" name="Google Shape;22;p3"/>
          <p:cNvSpPr/>
          <p:nvPr/>
        </p:nvSpPr>
        <p:spPr>
          <a:xfrm>
            <a:off x="7519625" y="487800"/>
            <a:ext cx="1624500" cy="4655700"/>
          </a:xfrm>
          <a:prstGeom prst="rect">
            <a:avLst/>
          </a:prstGeom>
          <a:solidFill>
            <a:srgbClr val="C0C8C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3" name="Google Shape;23;p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4" name="Google Shape;24;p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rgbClr val="699F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4DC08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Slide Inverted 1">
  <p:cSld name="TITLE_1_1">
    <p:bg>
      <p:bgPr>
        <a:solidFill>
          <a:srgbClr val="2A2A2A"/>
        </a:solidFill>
      </p:bgPr>
    </p:bg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"/>
          <p:cNvSpPr txBox="1"/>
          <p:nvPr>
            <p:ph type="ctrTitle"/>
          </p:nvPr>
        </p:nvSpPr>
        <p:spPr>
          <a:xfrm>
            <a:off x="729475" y="3172900"/>
            <a:ext cx="6544500" cy="16647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8" name="Google Shape;28;p4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  </a:t>
            </a: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Intellectual Property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" name="Google Shape;29;p4"/>
          <p:cNvSpPr txBox="1"/>
          <p:nvPr>
            <p:ph idx="1" type="subTitle"/>
          </p:nvPr>
        </p:nvSpPr>
        <p:spPr>
          <a:xfrm>
            <a:off x="729350" y="1322500"/>
            <a:ext cx="6544200" cy="5412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30" name="Google Shape;30;p4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1" name="Google Shape;31;p4"/>
          <p:cNvSpPr/>
          <p:nvPr/>
        </p:nvSpPr>
        <p:spPr>
          <a:xfrm>
            <a:off x="7519625" y="487800"/>
            <a:ext cx="1624500" cy="4655700"/>
          </a:xfrm>
          <a:prstGeom prst="rect">
            <a:avLst/>
          </a:prstGeom>
          <a:solidFill>
            <a:srgbClr val="696C6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2" name="Google Shape;32;p4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33" name="Google Shape;33;p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rgbClr val="699F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p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4DC08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oogle Shape;36;p5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37" name="Google Shape;37;p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" name="Google Shape;38;p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9" name="Google Shape;39;p5"/>
          <p:cNvSpPr txBox="1"/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0" name="Google Shape;40;p5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6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" name="Google Shape;43;p6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4" name="Google Shape;44;p6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5" name="Google Shape;45;p6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46" name="Google Shape;46;p6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47" name="Google Shape;47;p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rgbClr val="699F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" name="Google Shape;48;p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4DC08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" name="Google Shape;51;p7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2" name="Google Shape;52;p7"/>
          <p:cNvSpPr txBox="1"/>
          <p:nvPr>
            <p:ph idx="1" type="body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3" name="Google Shape;53;p7"/>
          <p:cNvSpPr txBox="1"/>
          <p:nvPr>
            <p:ph idx="2" type="body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4" name="Google Shape;54;p7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55" name="Google Shape;55;p7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56" name="Google Shape;56;p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rgbClr val="699F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" name="Google Shape;57;p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4DC08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8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8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61" name="Google Shape;61;p8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62" name="Google Shape;62;p8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63" name="Google Shape;63;p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rgbClr val="699F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" name="Google Shape;64;p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4DC08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9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9"/>
          <p:cNvSpPr txBox="1"/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68" name="Google Shape;68;p9"/>
          <p:cNvSpPr txBox="1"/>
          <p:nvPr>
            <p:ph idx="1" type="body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9" name="Google Shape;69;p9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70" name="Google Shape;70;p9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71" name="Google Shape;71;p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rgbClr val="699F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4DC08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3"/>
        </a:solid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74;p10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75" name="Google Shape;75;p10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10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7" name="Google Shape;77;p10"/>
          <p:cNvSpPr txBox="1"/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8" name="Google Shape;78;p10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treamlin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9845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845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9845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9845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9845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9845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9845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spd="med">
    <p:fade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Relationship Id="rId4" Type="http://schemas.openxmlformats.org/officeDocument/2006/relationships/hyperlink" Target="https://xkcd.com/488/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5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Intellectual Property</a:t>
            </a:r>
            <a:endParaRPr/>
          </a:p>
        </p:txBody>
      </p:sp>
      <p:graphicFrame>
        <p:nvGraphicFramePr>
          <p:cNvPr id="105" name="Google Shape;105;p15"/>
          <p:cNvGraphicFramePr/>
          <p:nvPr/>
        </p:nvGraphicFramePr>
        <p:xfrm>
          <a:off x="5994125" y="33567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{FF7CD7D5-36D3-40B3-861B-29DBB06DEFC4}</a:tableStyleId>
              </a:tblPr>
              <a:tblGrid>
                <a:gridCol w="1554875"/>
                <a:gridCol w="1554875"/>
              </a:tblGrid>
              <a:tr h="2312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8B8F90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Navaneeth Balaji</a:t>
                      </a:r>
                      <a:endParaRPr sz="1200">
                        <a:solidFill>
                          <a:srgbClr val="8B8F90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0" marB="0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8B8F90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z5135610</a:t>
                      </a:r>
                      <a:endParaRPr sz="1200">
                        <a:solidFill>
                          <a:srgbClr val="8B8F90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0" marB="0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312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8B8F90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Zachary Gilmour</a:t>
                      </a:r>
                      <a:endParaRPr sz="1200">
                        <a:solidFill>
                          <a:srgbClr val="8B8F90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0" marB="0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8B8F90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z5162828</a:t>
                      </a:r>
                      <a:endParaRPr sz="1200">
                        <a:solidFill>
                          <a:srgbClr val="8B8F90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0" marB="0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312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8B8F90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Cary Guan</a:t>
                      </a:r>
                      <a:endParaRPr sz="1200">
                        <a:solidFill>
                          <a:srgbClr val="8B8F90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0" marB="0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8B8F90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z5160345</a:t>
                      </a:r>
                      <a:endParaRPr sz="1200">
                        <a:solidFill>
                          <a:srgbClr val="8B8F90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0" marB="0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312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8B8F90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Carlin Williamson</a:t>
                      </a:r>
                      <a:endParaRPr sz="1200">
                        <a:solidFill>
                          <a:srgbClr val="8B8F90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0" marB="0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8B8F90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z5122521</a:t>
                      </a:r>
                      <a:endParaRPr sz="1200">
                        <a:solidFill>
                          <a:srgbClr val="8B8F90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0" marB="0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312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8B8F90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Andrew Wong</a:t>
                      </a:r>
                      <a:endParaRPr sz="1200">
                        <a:solidFill>
                          <a:srgbClr val="8B8F90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0" marB="0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8B8F90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z5206677</a:t>
                      </a:r>
                      <a:endParaRPr sz="1200">
                        <a:solidFill>
                          <a:srgbClr val="8B8F90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0" marB="0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6"/>
          <p:cNvSpPr txBox="1"/>
          <p:nvPr>
            <p:ph type="ctrTitle"/>
          </p:nvPr>
        </p:nvSpPr>
        <p:spPr>
          <a:xfrm>
            <a:off x="729450" y="1322450"/>
            <a:ext cx="65445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Introduction</a:t>
            </a:r>
            <a:endParaRPr/>
          </a:p>
        </p:txBody>
      </p:sp>
      <p:sp>
        <p:nvSpPr>
          <p:cNvPr id="111" name="Google Shape;111;p16"/>
          <p:cNvSpPr txBox="1"/>
          <p:nvPr/>
        </p:nvSpPr>
        <p:spPr>
          <a:xfrm>
            <a:off x="7622425" y="596550"/>
            <a:ext cx="1436700" cy="253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A9B1B3"/>
                </a:solidFill>
                <a:latin typeface="Lato"/>
                <a:ea typeface="Lato"/>
                <a:cs typeface="Lato"/>
                <a:sym typeface="Lato"/>
              </a:rPr>
              <a:t>trademarks</a:t>
            </a:r>
            <a:br>
              <a:rPr lang="en">
                <a:solidFill>
                  <a:srgbClr val="A9B1B3"/>
                </a:solidFill>
                <a:latin typeface="Lato"/>
                <a:ea typeface="Lato"/>
                <a:cs typeface="Lato"/>
                <a:sym typeface="Lato"/>
              </a:rPr>
            </a:br>
            <a:endParaRPr>
              <a:solidFill>
                <a:srgbClr val="A9B1B3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A9B1B3"/>
                </a:solidFill>
                <a:latin typeface="Lato"/>
                <a:ea typeface="Lato"/>
                <a:cs typeface="Lato"/>
                <a:sym typeface="Lato"/>
              </a:rPr>
              <a:t>patents</a:t>
            </a:r>
            <a:endParaRPr>
              <a:solidFill>
                <a:srgbClr val="A9B1B3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en">
                <a:solidFill>
                  <a:srgbClr val="A9B1B3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lang="en">
                <a:solidFill>
                  <a:srgbClr val="A9B1B3"/>
                </a:solidFill>
                <a:latin typeface="Lato"/>
                <a:ea typeface="Lato"/>
                <a:cs typeface="Lato"/>
                <a:sym typeface="Lato"/>
              </a:rPr>
              <a:t>trade secrets</a:t>
            </a:r>
            <a:endParaRPr>
              <a:solidFill>
                <a:srgbClr val="A9B1B3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en">
                <a:solidFill>
                  <a:srgbClr val="A9B1B3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lang="en">
                <a:solidFill>
                  <a:srgbClr val="A9B1B3"/>
                </a:solidFill>
                <a:latin typeface="Lato"/>
                <a:ea typeface="Lato"/>
                <a:cs typeface="Lato"/>
                <a:sym typeface="Lato"/>
              </a:rPr>
              <a:t>re</a:t>
            </a:r>
            <a:endParaRPr>
              <a:solidFill>
                <a:srgbClr val="A9B1B3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en">
                <a:solidFill>
                  <a:srgbClr val="A9B1B3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lang="en">
                <a:solidFill>
                  <a:srgbClr val="A9B1B3"/>
                </a:solidFill>
                <a:latin typeface="Lato"/>
                <a:ea typeface="Lato"/>
                <a:cs typeface="Lato"/>
                <a:sym typeface="Lato"/>
              </a:rPr>
              <a:t>copyright</a:t>
            </a:r>
            <a:endParaRPr>
              <a:solidFill>
                <a:srgbClr val="A9B1B3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9B1B3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A9B1B3"/>
                </a:solidFill>
                <a:latin typeface="Lato"/>
                <a:ea typeface="Lato"/>
                <a:cs typeface="Lato"/>
                <a:sym typeface="Lato"/>
              </a:rPr>
              <a:t>piracy</a:t>
            </a:r>
            <a:endParaRPr>
              <a:solidFill>
                <a:srgbClr val="A9B1B3"/>
              </a:solidFill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112" name="Google Shape;112;p16"/>
          <p:cNvGrpSpPr/>
          <p:nvPr/>
        </p:nvGrpSpPr>
        <p:grpSpPr>
          <a:xfrm>
            <a:off x="0" y="2270025"/>
            <a:ext cx="5532650" cy="1257150"/>
            <a:chOff x="0" y="2270025"/>
            <a:chExt cx="5532650" cy="1257150"/>
          </a:xfrm>
        </p:grpSpPr>
        <p:sp>
          <p:nvSpPr>
            <p:cNvPr id="113" name="Google Shape;113;p16"/>
            <p:cNvSpPr/>
            <p:nvPr/>
          </p:nvSpPr>
          <p:spPr>
            <a:xfrm>
              <a:off x="0" y="2276175"/>
              <a:ext cx="5532600" cy="1251000"/>
            </a:xfrm>
            <a:prstGeom prst="rect">
              <a:avLst/>
            </a:prstGeom>
            <a:solidFill>
              <a:srgbClr val="696C6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16"/>
            <p:cNvSpPr txBox="1"/>
            <p:nvPr/>
          </p:nvSpPr>
          <p:spPr>
            <a:xfrm>
              <a:off x="771350" y="2270025"/>
              <a:ext cx="4761300" cy="121415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lt2"/>
                  </a:solidFill>
                  <a:latin typeface="Lato"/>
                  <a:ea typeface="Lato"/>
                  <a:cs typeface="Lato"/>
                  <a:sym typeface="Lato"/>
                </a:rPr>
                <a:t>"Intellectual property (IP) refers to creations of the mind, such as inventions; literary and artistic works; designs; and symbols, names and images used in commerce"</a:t>
              </a:r>
              <a:endParaRPr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endParaRPr>
            </a:p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en">
                  <a:solidFill>
                    <a:srgbClr val="E9EDEE"/>
                  </a:solidFill>
                  <a:latin typeface="Lato"/>
                  <a:ea typeface="Lato"/>
                  <a:cs typeface="Lato"/>
                  <a:sym typeface="Lato"/>
                </a:rPr>
                <a:t>Source: WIPO (World Intellectual Property Organization)</a:t>
              </a:r>
              <a:endParaRPr i="1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7"/>
          <p:cNvSpPr txBox="1"/>
          <p:nvPr>
            <p:ph type="ctrTitle"/>
          </p:nvPr>
        </p:nvSpPr>
        <p:spPr>
          <a:xfrm>
            <a:off x="729450" y="1322450"/>
            <a:ext cx="65445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Trademarks™️</a:t>
            </a:r>
            <a:endParaRPr/>
          </a:p>
        </p:txBody>
      </p:sp>
      <p:sp>
        <p:nvSpPr>
          <p:cNvPr id="120" name="Google Shape;120;p17"/>
          <p:cNvSpPr txBox="1"/>
          <p:nvPr>
            <p:ph idx="1" type="subTitle"/>
          </p:nvPr>
        </p:nvSpPr>
        <p:spPr>
          <a:xfrm>
            <a:off x="729625" y="3172900"/>
            <a:ext cx="6544200" cy="197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Protection of slogans, logos, catch phrases, </a:t>
            </a:r>
            <a:r>
              <a:rPr lang="en"/>
              <a:t>company </a:t>
            </a:r>
            <a:r>
              <a:rPr lang="en"/>
              <a:t>names, characters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800"/>
          </a:p>
        </p:txBody>
      </p:sp>
      <p:cxnSp>
        <p:nvCxnSpPr>
          <p:cNvPr id="121" name="Google Shape;121;p17"/>
          <p:cNvCxnSpPr/>
          <p:nvPr/>
        </p:nvCxnSpPr>
        <p:spPr>
          <a:xfrm>
            <a:off x="2321050" y="1998487"/>
            <a:ext cx="1507800" cy="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22" name="Google Shape;122;p17"/>
          <p:cNvSpPr/>
          <p:nvPr/>
        </p:nvSpPr>
        <p:spPr>
          <a:xfrm>
            <a:off x="0" y="1955476"/>
            <a:ext cx="2321100" cy="238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17"/>
          <p:cNvSpPr txBox="1"/>
          <p:nvPr/>
        </p:nvSpPr>
        <p:spPr>
          <a:xfrm>
            <a:off x="7622425" y="596549"/>
            <a:ext cx="1436700" cy="217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A2A2A"/>
                </a:solidFill>
                <a:latin typeface="Lato"/>
                <a:ea typeface="Lato"/>
                <a:cs typeface="Lato"/>
                <a:sym typeface="Lato"/>
              </a:rPr>
              <a:t>trademarks</a:t>
            </a:r>
            <a:br>
              <a:rPr lang="en">
                <a:solidFill>
                  <a:srgbClr val="8B8F90"/>
                </a:solidFill>
                <a:latin typeface="Lato"/>
                <a:ea typeface="Lato"/>
                <a:cs typeface="Lato"/>
                <a:sym typeface="Lato"/>
              </a:rPr>
            </a:br>
            <a:endParaRPr>
              <a:solidFill>
                <a:srgbClr val="8B8F9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8B8F90"/>
                </a:solidFill>
                <a:latin typeface="Lato"/>
                <a:ea typeface="Lato"/>
                <a:cs typeface="Lato"/>
                <a:sym typeface="Lato"/>
              </a:rPr>
              <a:t>patents</a:t>
            </a:r>
            <a:endParaRPr>
              <a:solidFill>
                <a:srgbClr val="8B8F9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en">
                <a:solidFill>
                  <a:srgbClr val="8B8F90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lang="en">
                <a:solidFill>
                  <a:srgbClr val="8B8F90"/>
                </a:solidFill>
                <a:latin typeface="Lato"/>
                <a:ea typeface="Lato"/>
                <a:cs typeface="Lato"/>
                <a:sym typeface="Lato"/>
              </a:rPr>
              <a:t>trade secrets</a:t>
            </a:r>
            <a:endParaRPr>
              <a:solidFill>
                <a:srgbClr val="8B8F9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en">
                <a:solidFill>
                  <a:srgbClr val="8B8F90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lang="en">
                <a:solidFill>
                  <a:srgbClr val="8B8F90"/>
                </a:solidFill>
                <a:latin typeface="Lato"/>
                <a:ea typeface="Lato"/>
                <a:cs typeface="Lato"/>
                <a:sym typeface="Lato"/>
              </a:rPr>
              <a:t>re</a:t>
            </a:r>
            <a:endParaRPr>
              <a:solidFill>
                <a:srgbClr val="8B8F9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en">
                <a:solidFill>
                  <a:srgbClr val="8B8F90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lang="en">
                <a:solidFill>
                  <a:srgbClr val="8B8F90"/>
                </a:solidFill>
                <a:latin typeface="Lato"/>
                <a:ea typeface="Lato"/>
                <a:cs typeface="Lato"/>
                <a:sym typeface="Lato"/>
              </a:rPr>
              <a:t>copyright</a:t>
            </a:r>
            <a:endParaRPr>
              <a:solidFill>
                <a:srgbClr val="83888A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83888A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8B8F90"/>
                </a:solidFill>
                <a:latin typeface="Lato"/>
                <a:ea typeface="Lato"/>
                <a:cs typeface="Lato"/>
                <a:sym typeface="Lato"/>
              </a:rPr>
              <a:t>piracy</a:t>
            </a:r>
            <a:endParaRPr>
              <a:solidFill>
                <a:srgbClr val="8B8F9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24" name="Google Shape;124;p17"/>
          <p:cNvSpPr txBox="1"/>
          <p:nvPr/>
        </p:nvSpPr>
        <p:spPr>
          <a:xfrm>
            <a:off x="729450" y="3604300"/>
            <a:ext cx="65442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"Good Faith" usage of others' trademarks</a:t>
            </a:r>
            <a:endParaRPr sz="16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Lato"/>
              <a:buChar char="●"/>
            </a:pPr>
            <a:r>
              <a:rPr lang="en" sz="16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Descriptive Use</a:t>
            </a:r>
            <a:endParaRPr sz="16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Lato"/>
              <a:buChar char="●"/>
            </a:pPr>
            <a:r>
              <a:rPr lang="en" sz="16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Intended Purpose</a:t>
            </a:r>
            <a:endParaRPr sz="16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8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Section 120-124 of the Trade Marks Act 1995</a:t>
            </a:r>
            <a:endParaRPr i="1" sz="8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8"/>
          <p:cNvSpPr txBox="1"/>
          <p:nvPr>
            <p:ph type="ctrTitle"/>
          </p:nvPr>
        </p:nvSpPr>
        <p:spPr>
          <a:xfrm>
            <a:off x="729450" y="1322450"/>
            <a:ext cx="65445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📝 </a:t>
            </a:r>
            <a:r>
              <a:rPr lang="en"/>
              <a:t>Patents</a:t>
            </a:r>
            <a:endParaRPr/>
          </a:p>
        </p:txBody>
      </p:sp>
      <p:sp>
        <p:nvSpPr>
          <p:cNvPr id="130" name="Google Shape;130;p18"/>
          <p:cNvSpPr txBox="1"/>
          <p:nvPr>
            <p:ph idx="1" type="subTitle"/>
          </p:nvPr>
        </p:nvSpPr>
        <p:spPr>
          <a:xfrm>
            <a:off x="729625" y="3172900"/>
            <a:ext cx="6544200" cy="145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Exclusive commercial rights to an invention / method in exchange for the </a:t>
            </a:r>
            <a:r>
              <a:rPr b="1" lang="en"/>
              <a:t>public disclosure</a:t>
            </a:r>
            <a:r>
              <a:rPr lang="en"/>
              <a:t> of its workings / process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Prevents other companies from selling your claims without permission</a:t>
            </a:r>
            <a:endParaRPr/>
          </a:p>
        </p:txBody>
      </p:sp>
      <p:sp>
        <p:nvSpPr>
          <p:cNvPr id="131" name="Google Shape;131;p18"/>
          <p:cNvSpPr txBox="1"/>
          <p:nvPr/>
        </p:nvSpPr>
        <p:spPr>
          <a:xfrm>
            <a:off x="7622425" y="596549"/>
            <a:ext cx="1436700" cy="217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96C6C"/>
                </a:solidFill>
                <a:latin typeface="Lato"/>
                <a:ea typeface="Lato"/>
                <a:cs typeface="Lato"/>
                <a:sym typeface="Lato"/>
              </a:rPr>
              <a:t>trademarks</a:t>
            </a:r>
            <a:br>
              <a:rPr lang="en">
                <a:solidFill>
                  <a:srgbClr val="8B8F90"/>
                </a:solidFill>
                <a:latin typeface="Lato"/>
                <a:ea typeface="Lato"/>
                <a:cs typeface="Lato"/>
                <a:sym typeface="Lato"/>
              </a:rPr>
            </a:br>
            <a:endParaRPr>
              <a:solidFill>
                <a:srgbClr val="8B8F9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A2A2A"/>
                </a:solidFill>
                <a:latin typeface="Lato"/>
                <a:ea typeface="Lato"/>
                <a:cs typeface="Lato"/>
                <a:sym typeface="Lato"/>
              </a:rPr>
              <a:t>patents</a:t>
            </a:r>
            <a:endParaRPr>
              <a:solidFill>
                <a:srgbClr val="2A2A2A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en">
                <a:solidFill>
                  <a:srgbClr val="8B8F90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lang="en">
                <a:solidFill>
                  <a:srgbClr val="8B8F90"/>
                </a:solidFill>
                <a:latin typeface="Lato"/>
                <a:ea typeface="Lato"/>
                <a:cs typeface="Lato"/>
                <a:sym typeface="Lato"/>
              </a:rPr>
              <a:t>trade secrets</a:t>
            </a:r>
            <a:endParaRPr>
              <a:solidFill>
                <a:srgbClr val="8B8F9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en">
                <a:solidFill>
                  <a:srgbClr val="8B8F90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lang="en">
                <a:solidFill>
                  <a:srgbClr val="8B8F90"/>
                </a:solidFill>
                <a:latin typeface="Lato"/>
                <a:ea typeface="Lato"/>
                <a:cs typeface="Lato"/>
                <a:sym typeface="Lato"/>
              </a:rPr>
              <a:t>re</a:t>
            </a:r>
            <a:endParaRPr>
              <a:solidFill>
                <a:srgbClr val="8B8F9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en">
                <a:solidFill>
                  <a:srgbClr val="8B8F90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lang="en">
                <a:solidFill>
                  <a:srgbClr val="8B8F90"/>
                </a:solidFill>
                <a:latin typeface="Lato"/>
                <a:ea typeface="Lato"/>
                <a:cs typeface="Lato"/>
                <a:sym typeface="Lato"/>
              </a:rPr>
              <a:t>copyright</a:t>
            </a:r>
            <a:endParaRPr>
              <a:solidFill>
                <a:srgbClr val="83888A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83888A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8B8F90"/>
                </a:solidFill>
                <a:latin typeface="Lato"/>
                <a:ea typeface="Lato"/>
                <a:cs typeface="Lato"/>
                <a:sym typeface="Lato"/>
              </a:rPr>
              <a:t>piracy</a:t>
            </a:r>
            <a:endParaRPr>
              <a:solidFill>
                <a:srgbClr val="8B8F90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9"/>
          <p:cNvSpPr txBox="1"/>
          <p:nvPr>
            <p:ph type="ctrTitle"/>
          </p:nvPr>
        </p:nvSpPr>
        <p:spPr>
          <a:xfrm>
            <a:off x="729450" y="1322450"/>
            <a:ext cx="65445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Trade Secrets </a:t>
            </a:r>
            <a:r>
              <a:rPr lang="en"/>
              <a:t>🤫 </a:t>
            </a:r>
            <a:endParaRPr/>
          </a:p>
        </p:txBody>
      </p:sp>
      <p:sp>
        <p:nvSpPr>
          <p:cNvPr id="137" name="Google Shape;137;p19"/>
          <p:cNvSpPr txBox="1"/>
          <p:nvPr>
            <p:ph idx="1" type="subTitle"/>
          </p:nvPr>
        </p:nvSpPr>
        <p:spPr>
          <a:xfrm>
            <a:off x="729625" y="3172900"/>
            <a:ext cx="6544200" cy="142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Designs, processes, methods, patterns, the Krabby Patty secret formula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that are kept confidential and private </a:t>
            </a:r>
            <a:r>
              <a:rPr lang="en" sz="1400">
                <a:solidFill>
                  <a:srgbClr val="A2A9AA"/>
                </a:solidFill>
              </a:rPr>
              <a:t>(</a:t>
            </a:r>
            <a:r>
              <a:rPr lang="en" sz="1400">
                <a:solidFill>
                  <a:srgbClr val="A2A9AA"/>
                </a:solidFill>
              </a:rPr>
              <a:t>compare this to patents</a:t>
            </a:r>
            <a:r>
              <a:rPr lang="en" sz="1400">
                <a:solidFill>
                  <a:srgbClr val="A2A9AA"/>
                </a:solidFill>
              </a:rPr>
              <a:t>)</a:t>
            </a:r>
            <a:r>
              <a:rPr lang="en"/>
              <a:t>.</a:t>
            </a:r>
            <a:endParaRPr sz="1400">
              <a:solidFill>
                <a:srgbClr val="A2A9AA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 protection against information leaks.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38" name="Google Shape;13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93048" y="3172900"/>
            <a:ext cx="214954" cy="413400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19"/>
          <p:cNvSpPr txBox="1"/>
          <p:nvPr/>
        </p:nvSpPr>
        <p:spPr>
          <a:xfrm>
            <a:off x="7622425" y="596549"/>
            <a:ext cx="1436700" cy="217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96C6C"/>
                </a:solidFill>
                <a:latin typeface="Lato"/>
                <a:ea typeface="Lato"/>
                <a:cs typeface="Lato"/>
                <a:sym typeface="Lato"/>
              </a:rPr>
              <a:t>trademarks</a:t>
            </a:r>
            <a:br>
              <a:rPr lang="en">
                <a:solidFill>
                  <a:srgbClr val="8B8F90"/>
                </a:solidFill>
                <a:latin typeface="Lato"/>
                <a:ea typeface="Lato"/>
                <a:cs typeface="Lato"/>
                <a:sym typeface="Lato"/>
              </a:rPr>
            </a:br>
            <a:endParaRPr>
              <a:solidFill>
                <a:srgbClr val="8B8F9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96C6C"/>
                </a:solidFill>
                <a:latin typeface="Lato"/>
                <a:ea typeface="Lato"/>
                <a:cs typeface="Lato"/>
                <a:sym typeface="Lato"/>
              </a:rPr>
              <a:t>patents</a:t>
            </a:r>
            <a:endParaRPr>
              <a:solidFill>
                <a:srgbClr val="696C6C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en">
                <a:solidFill>
                  <a:srgbClr val="8B8F90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lang="en">
                <a:solidFill>
                  <a:srgbClr val="2A2A2A"/>
                </a:solidFill>
                <a:latin typeface="Lato"/>
                <a:ea typeface="Lato"/>
                <a:cs typeface="Lato"/>
                <a:sym typeface="Lato"/>
              </a:rPr>
              <a:t>trade secrets</a:t>
            </a:r>
            <a:endParaRPr>
              <a:solidFill>
                <a:srgbClr val="2A2A2A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en">
                <a:solidFill>
                  <a:srgbClr val="8B8F90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lang="en">
                <a:solidFill>
                  <a:srgbClr val="8B8F90"/>
                </a:solidFill>
                <a:latin typeface="Lato"/>
                <a:ea typeface="Lato"/>
                <a:cs typeface="Lato"/>
                <a:sym typeface="Lato"/>
              </a:rPr>
              <a:t>re</a:t>
            </a:r>
            <a:endParaRPr>
              <a:solidFill>
                <a:srgbClr val="8B8F9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en">
                <a:solidFill>
                  <a:srgbClr val="8B8F90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lang="en">
                <a:solidFill>
                  <a:srgbClr val="8B8F90"/>
                </a:solidFill>
                <a:latin typeface="Lato"/>
                <a:ea typeface="Lato"/>
                <a:cs typeface="Lato"/>
                <a:sym typeface="Lato"/>
              </a:rPr>
              <a:t>copyright</a:t>
            </a:r>
            <a:endParaRPr>
              <a:solidFill>
                <a:srgbClr val="83888A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83888A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8B8F90"/>
                </a:solidFill>
                <a:latin typeface="Lato"/>
                <a:ea typeface="Lato"/>
                <a:cs typeface="Lato"/>
                <a:sym typeface="Lato"/>
              </a:rPr>
              <a:t>piracy</a:t>
            </a:r>
            <a:endParaRPr>
              <a:solidFill>
                <a:srgbClr val="8B8F90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0"/>
          <p:cNvSpPr txBox="1"/>
          <p:nvPr>
            <p:ph idx="1" type="subTitle"/>
          </p:nvPr>
        </p:nvSpPr>
        <p:spPr>
          <a:xfrm>
            <a:off x="729350" y="1322500"/>
            <a:ext cx="6544200" cy="5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Is it legal?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Can a EULA forbid someone from reverse engineering?</a:t>
            </a:r>
            <a:endParaRPr/>
          </a:p>
        </p:txBody>
      </p:sp>
      <p:sp>
        <p:nvSpPr>
          <p:cNvPr id="145" name="Google Shape;145;p20"/>
          <p:cNvSpPr txBox="1"/>
          <p:nvPr>
            <p:ph type="ctrTitle"/>
          </p:nvPr>
        </p:nvSpPr>
        <p:spPr>
          <a:xfrm>
            <a:off x="729475" y="3172900"/>
            <a:ext cx="65445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Reverse Engineering</a:t>
            </a:r>
            <a:endParaRPr/>
          </a:p>
        </p:txBody>
      </p:sp>
      <p:sp>
        <p:nvSpPr>
          <p:cNvPr id="146" name="Google Shape;146;p20"/>
          <p:cNvSpPr txBox="1"/>
          <p:nvPr/>
        </p:nvSpPr>
        <p:spPr>
          <a:xfrm>
            <a:off x="7622425" y="596549"/>
            <a:ext cx="1436700" cy="217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8B8F90"/>
                </a:solidFill>
                <a:latin typeface="Lato"/>
                <a:ea typeface="Lato"/>
                <a:cs typeface="Lato"/>
                <a:sym typeface="Lato"/>
              </a:rPr>
              <a:t>trademarks</a:t>
            </a:r>
            <a:br>
              <a:rPr lang="en">
                <a:solidFill>
                  <a:srgbClr val="8B8F90"/>
                </a:solidFill>
                <a:latin typeface="Lato"/>
                <a:ea typeface="Lato"/>
                <a:cs typeface="Lato"/>
                <a:sym typeface="Lato"/>
              </a:rPr>
            </a:br>
            <a:endParaRPr>
              <a:solidFill>
                <a:srgbClr val="8B8F9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8B8F90"/>
                </a:solidFill>
                <a:latin typeface="Lato"/>
                <a:ea typeface="Lato"/>
                <a:cs typeface="Lato"/>
                <a:sym typeface="Lato"/>
              </a:rPr>
              <a:t>patents</a:t>
            </a:r>
            <a:endParaRPr>
              <a:solidFill>
                <a:srgbClr val="8B8F9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en">
                <a:solidFill>
                  <a:srgbClr val="8B8F90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lang="en">
                <a:solidFill>
                  <a:srgbClr val="8B8F90"/>
                </a:solidFill>
                <a:latin typeface="Lato"/>
                <a:ea typeface="Lato"/>
                <a:cs typeface="Lato"/>
                <a:sym typeface="Lato"/>
              </a:rPr>
              <a:t>trade secrets</a:t>
            </a:r>
            <a:endParaRPr>
              <a:solidFill>
                <a:srgbClr val="999999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en">
                <a:solidFill>
                  <a:srgbClr val="8B8F90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lang="en">
                <a:solidFill>
                  <a:srgbClr val="D9D9D9"/>
                </a:solidFill>
                <a:latin typeface="Lato"/>
                <a:ea typeface="Lato"/>
                <a:cs typeface="Lato"/>
                <a:sym typeface="Lato"/>
              </a:rPr>
              <a:t>re</a:t>
            </a:r>
            <a:endParaRPr>
              <a:solidFill>
                <a:srgbClr val="D9D9D9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en">
                <a:solidFill>
                  <a:srgbClr val="8B8F90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lang="en">
                <a:solidFill>
                  <a:srgbClr val="83888A"/>
                </a:solidFill>
                <a:latin typeface="Lato"/>
                <a:ea typeface="Lato"/>
                <a:cs typeface="Lato"/>
                <a:sym typeface="Lato"/>
              </a:rPr>
              <a:t>c</a:t>
            </a:r>
            <a:r>
              <a:rPr lang="en">
                <a:solidFill>
                  <a:srgbClr val="83888A"/>
                </a:solidFill>
                <a:latin typeface="Lato"/>
                <a:ea typeface="Lato"/>
                <a:cs typeface="Lato"/>
                <a:sym typeface="Lato"/>
              </a:rPr>
              <a:t>opyright</a:t>
            </a:r>
            <a:endParaRPr>
              <a:solidFill>
                <a:srgbClr val="83888A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83888A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8B8F90"/>
                </a:solidFill>
                <a:latin typeface="Lato"/>
                <a:ea typeface="Lato"/>
                <a:cs typeface="Lato"/>
                <a:sym typeface="Lato"/>
              </a:rPr>
              <a:t>piracy</a:t>
            </a:r>
            <a:endParaRPr>
              <a:solidFill>
                <a:srgbClr val="83888A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1"/>
          <p:cNvSpPr txBox="1"/>
          <p:nvPr>
            <p:ph type="ctrTitle"/>
          </p:nvPr>
        </p:nvSpPr>
        <p:spPr>
          <a:xfrm>
            <a:off x="729450" y="1322450"/>
            <a:ext cx="65445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/>
              <a:t>©️</a:t>
            </a:r>
            <a:r>
              <a:rPr lang="en"/>
              <a:t>opyright</a:t>
            </a:r>
            <a:endParaRPr sz="1600"/>
          </a:p>
        </p:txBody>
      </p:sp>
      <p:sp>
        <p:nvSpPr>
          <p:cNvPr id="152" name="Google Shape;152;p21"/>
          <p:cNvSpPr txBox="1"/>
          <p:nvPr>
            <p:ph idx="1" type="subTitle"/>
          </p:nvPr>
        </p:nvSpPr>
        <p:spPr>
          <a:xfrm>
            <a:off x="729625" y="3172900"/>
            <a:ext cx="6544200" cy="5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Grants and rights to authors of original works and creations</a:t>
            </a:r>
            <a:endParaRPr/>
          </a:p>
        </p:txBody>
      </p:sp>
      <p:pic>
        <p:nvPicPr>
          <p:cNvPr id="153" name="Google Shape;153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92024" y="1241875"/>
            <a:ext cx="2724200" cy="174527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154" name="Google Shape;154;p21"/>
          <p:cNvSpPr txBox="1"/>
          <p:nvPr/>
        </p:nvSpPr>
        <p:spPr>
          <a:xfrm>
            <a:off x="7622425" y="596549"/>
            <a:ext cx="1436700" cy="217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96C6C"/>
                </a:solidFill>
                <a:latin typeface="Lato"/>
                <a:ea typeface="Lato"/>
                <a:cs typeface="Lato"/>
                <a:sym typeface="Lato"/>
              </a:rPr>
              <a:t>trademarks</a:t>
            </a:r>
            <a:br>
              <a:rPr lang="en">
                <a:solidFill>
                  <a:srgbClr val="696C6C"/>
                </a:solidFill>
                <a:latin typeface="Lato"/>
                <a:ea typeface="Lato"/>
                <a:cs typeface="Lato"/>
                <a:sym typeface="Lato"/>
              </a:rPr>
            </a:br>
            <a:endParaRPr>
              <a:solidFill>
                <a:srgbClr val="696C6C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96C6C"/>
                </a:solidFill>
                <a:latin typeface="Lato"/>
                <a:ea typeface="Lato"/>
                <a:cs typeface="Lato"/>
                <a:sym typeface="Lato"/>
              </a:rPr>
              <a:t>patents</a:t>
            </a:r>
            <a:endParaRPr>
              <a:solidFill>
                <a:srgbClr val="696C6C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en">
                <a:solidFill>
                  <a:srgbClr val="696C6C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lang="en">
                <a:solidFill>
                  <a:srgbClr val="696C6C"/>
                </a:solidFill>
                <a:latin typeface="Lato"/>
                <a:ea typeface="Lato"/>
                <a:cs typeface="Lato"/>
                <a:sym typeface="Lato"/>
              </a:rPr>
              <a:t>trade secrets</a:t>
            </a:r>
            <a:endParaRPr>
              <a:solidFill>
                <a:srgbClr val="696C6C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en">
                <a:solidFill>
                  <a:srgbClr val="696C6C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lang="en">
                <a:solidFill>
                  <a:srgbClr val="696C6C"/>
                </a:solidFill>
                <a:latin typeface="Lato"/>
                <a:ea typeface="Lato"/>
                <a:cs typeface="Lato"/>
                <a:sym typeface="Lato"/>
              </a:rPr>
              <a:t>re</a:t>
            </a:r>
            <a:endParaRPr>
              <a:solidFill>
                <a:srgbClr val="696C6C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en">
                <a:solidFill>
                  <a:srgbClr val="8B8F90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lang="en">
                <a:solidFill>
                  <a:srgbClr val="2A2A2A"/>
                </a:solidFill>
                <a:latin typeface="Lato"/>
                <a:ea typeface="Lato"/>
                <a:cs typeface="Lato"/>
                <a:sym typeface="Lato"/>
              </a:rPr>
              <a:t>copyright</a:t>
            </a:r>
            <a:endParaRPr>
              <a:solidFill>
                <a:srgbClr val="2A2A2A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A2A2A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8B8F90"/>
                </a:solidFill>
                <a:latin typeface="Lato"/>
                <a:ea typeface="Lato"/>
                <a:cs typeface="Lato"/>
                <a:sym typeface="Lato"/>
              </a:rPr>
              <a:t>piracy</a:t>
            </a:r>
            <a:endParaRPr>
              <a:solidFill>
                <a:srgbClr val="2A2A2A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2"/>
          <p:cNvSpPr txBox="1"/>
          <p:nvPr>
            <p:ph type="ctrTitle"/>
          </p:nvPr>
        </p:nvSpPr>
        <p:spPr>
          <a:xfrm>
            <a:off x="729475" y="3172900"/>
            <a:ext cx="65445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Piracy</a:t>
            </a:r>
            <a:endParaRPr/>
          </a:p>
        </p:txBody>
      </p:sp>
      <p:sp>
        <p:nvSpPr>
          <p:cNvPr id="160" name="Google Shape;160;p22"/>
          <p:cNvSpPr txBox="1"/>
          <p:nvPr/>
        </p:nvSpPr>
        <p:spPr>
          <a:xfrm>
            <a:off x="7622425" y="596550"/>
            <a:ext cx="1436700" cy="323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8B8F90"/>
                </a:solidFill>
                <a:latin typeface="Lato"/>
                <a:ea typeface="Lato"/>
                <a:cs typeface="Lato"/>
                <a:sym typeface="Lato"/>
              </a:rPr>
              <a:t>trademarks</a:t>
            </a:r>
            <a:br>
              <a:rPr lang="en">
                <a:solidFill>
                  <a:srgbClr val="8B8F90"/>
                </a:solidFill>
                <a:latin typeface="Lato"/>
                <a:ea typeface="Lato"/>
                <a:cs typeface="Lato"/>
                <a:sym typeface="Lato"/>
              </a:rPr>
            </a:br>
            <a:endParaRPr>
              <a:solidFill>
                <a:srgbClr val="8B8F9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8B8F90"/>
                </a:solidFill>
                <a:latin typeface="Lato"/>
                <a:ea typeface="Lato"/>
                <a:cs typeface="Lato"/>
                <a:sym typeface="Lato"/>
              </a:rPr>
              <a:t>patents</a:t>
            </a:r>
            <a:endParaRPr>
              <a:solidFill>
                <a:srgbClr val="8B8F9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en">
                <a:solidFill>
                  <a:srgbClr val="8B8F90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lang="en">
                <a:solidFill>
                  <a:srgbClr val="8B8F90"/>
                </a:solidFill>
                <a:latin typeface="Lato"/>
                <a:ea typeface="Lato"/>
                <a:cs typeface="Lato"/>
                <a:sym typeface="Lato"/>
              </a:rPr>
              <a:t>trade secrets</a:t>
            </a:r>
            <a:endParaRPr>
              <a:solidFill>
                <a:srgbClr val="999999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en">
                <a:solidFill>
                  <a:srgbClr val="8B8F90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lang="en">
                <a:solidFill>
                  <a:srgbClr val="8B8F90"/>
                </a:solidFill>
                <a:latin typeface="Lato"/>
                <a:ea typeface="Lato"/>
                <a:cs typeface="Lato"/>
                <a:sym typeface="Lato"/>
              </a:rPr>
              <a:t>re</a:t>
            </a:r>
            <a:endParaRPr>
              <a:solidFill>
                <a:srgbClr val="D9D9D9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en">
                <a:solidFill>
                  <a:srgbClr val="8B8F90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lang="en">
                <a:solidFill>
                  <a:srgbClr val="8B8F90"/>
                </a:solidFill>
                <a:latin typeface="Lato"/>
                <a:ea typeface="Lato"/>
                <a:cs typeface="Lato"/>
                <a:sym typeface="Lato"/>
              </a:rPr>
              <a:t>copyright</a:t>
            </a:r>
            <a:endParaRPr>
              <a:solidFill>
                <a:srgbClr val="83888A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D9D9D9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D9D9D9"/>
                </a:solidFill>
                <a:latin typeface="Lato"/>
                <a:ea typeface="Lato"/>
                <a:cs typeface="Lato"/>
                <a:sym typeface="Lato"/>
              </a:rPr>
              <a:t>piracy</a:t>
            </a:r>
            <a:endParaRPr>
              <a:solidFill>
                <a:srgbClr val="696C6C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61" name="Google Shape;16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10209" y="696690"/>
            <a:ext cx="4293742" cy="404367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FFFFFF">
                <a:alpha val="50000"/>
              </a:srgbClr>
            </a:outerShdw>
          </a:effectLst>
        </p:spPr>
      </p:pic>
      <p:sp>
        <p:nvSpPr>
          <p:cNvPr id="162" name="Google Shape;162;p22"/>
          <p:cNvSpPr txBox="1"/>
          <p:nvPr/>
        </p:nvSpPr>
        <p:spPr>
          <a:xfrm>
            <a:off x="4350672" y="4768412"/>
            <a:ext cx="16128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>
                <a:solidFill>
                  <a:srgbClr val="EFEFEF"/>
                </a:solidFill>
                <a:uFill>
                  <a:noFill/>
                </a:uFill>
                <a:latin typeface="Lato"/>
                <a:ea typeface="Lato"/>
                <a:cs typeface="Lato"/>
                <a:sym typeface="Lato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Source: xkcd.com</a:t>
            </a:r>
            <a:endParaRPr i="1">
              <a:solidFill>
                <a:srgbClr val="EFEFEF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3"/>
          <p:cNvSpPr txBox="1"/>
          <p:nvPr>
            <p:ph type="ctrTitle"/>
          </p:nvPr>
        </p:nvSpPr>
        <p:spPr>
          <a:xfrm>
            <a:off x="729450" y="1322450"/>
            <a:ext cx="65445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168" name="Google Shape;168;p23"/>
          <p:cNvSpPr txBox="1"/>
          <p:nvPr/>
        </p:nvSpPr>
        <p:spPr>
          <a:xfrm>
            <a:off x="7622425" y="596551"/>
            <a:ext cx="1436700" cy="45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96C6C"/>
                </a:solidFill>
                <a:latin typeface="Lato"/>
                <a:ea typeface="Lato"/>
                <a:cs typeface="Lato"/>
                <a:sym typeface="Lato"/>
              </a:rPr>
              <a:t>trademarks</a:t>
            </a:r>
            <a:br>
              <a:rPr lang="en">
                <a:solidFill>
                  <a:srgbClr val="696C6C"/>
                </a:solidFill>
                <a:latin typeface="Lato"/>
                <a:ea typeface="Lato"/>
                <a:cs typeface="Lato"/>
                <a:sym typeface="Lato"/>
              </a:rPr>
            </a:br>
            <a:endParaRPr>
              <a:solidFill>
                <a:srgbClr val="696C6C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96C6C"/>
                </a:solidFill>
                <a:latin typeface="Lato"/>
                <a:ea typeface="Lato"/>
                <a:cs typeface="Lato"/>
                <a:sym typeface="Lato"/>
              </a:rPr>
              <a:t>patents</a:t>
            </a:r>
            <a:endParaRPr>
              <a:solidFill>
                <a:srgbClr val="696C6C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en">
                <a:solidFill>
                  <a:srgbClr val="696C6C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lang="en">
                <a:solidFill>
                  <a:srgbClr val="696C6C"/>
                </a:solidFill>
                <a:latin typeface="Lato"/>
                <a:ea typeface="Lato"/>
                <a:cs typeface="Lato"/>
                <a:sym typeface="Lato"/>
              </a:rPr>
              <a:t>trade secrets</a:t>
            </a:r>
            <a:endParaRPr>
              <a:solidFill>
                <a:srgbClr val="696C6C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en">
                <a:solidFill>
                  <a:srgbClr val="696C6C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lang="en">
                <a:solidFill>
                  <a:srgbClr val="696C6C"/>
                </a:solidFill>
                <a:latin typeface="Lato"/>
                <a:ea typeface="Lato"/>
                <a:cs typeface="Lato"/>
                <a:sym typeface="Lato"/>
              </a:rPr>
              <a:t>re</a:t>
            </a:r>
            <a:endParaRPr>
              <a:solidFill>
                <a:srgbClr val="696C6C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8B8F9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96C6C"/>
                </a:solidFill>
                <a:latin typeface="Lato"/>
                <a:ea typeface="Lato"/>
                <a:cs typeface="Lato"/>
                <a:sym typeface="Lato"/>
              </a:rPr>
              <a:t>copyright</a:t>
            </a:r>
            <a:endParaRPr>
              <a:solidFill>
                <a:srgbClr val="696C6C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8B8F9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96C6C"/>
                </a:solidFill>
                <a:latin typeface="Lato"/>
                <a:ea typeface="Lato"/>
                <a:cs typeface="Lato"/>
                <a:sym typeface="Lato"/>
              </a:rPr>
              <a:t>piracy</a:t>
            </a:r>
            <a:endParaRPr>
              <a:solidFill>
                <a:srgbClr val="696C6C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en">
                <a:solidFill>
                  <a:srgbClr val="8B8F90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lang="en">
                <a:solidFill>
                  <a:srgbClr val="2A2A2A"/>
                </a:solidFill>
                <a:latin typeface="Lato"/>
                <a:ea typeface="Lato"/>
                <a:cs typeface="Lato"/>
                <a:sym typeface="Lato"/>
              </a:rPr>
              <a:t>ugh, there was more?? &gt;:(</a:t>
            </a:r>
            <a:endParaRPr>
              <a:solidFill>
                <a:srgbClr val="2A2A2A"/>
              </a:solidFill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169" name="Google Shape;169;p23"/>
          <p:cNvGrpSpPr/>
          <p:nvPr/>
        </p:nvGrpSpPr>
        <p:grpSpPr>
          <a:xfrm>
            <a:off x="729441" y="1617677"/>
            <a:ext cx="5887915" cy="2845606"/>
            <a:chOff x="936351" y="1414060"/>
            <a:chExt cx="1958200" cy="946390"/>
          </a:xfrm>
        </p:grpSpPr>
        <p:pic>
          <p:nvPicPr>
            <p:cNvPr id="170" name="Google Shape;170;p23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936351" y="1586550"/>
              <a:ext cx="1958200" cy="7739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1" name="Google Shape;171;p23"/>
            <p:cNvSpPr txBox="1"/>
            <p:nvPr/>
          </p:nvSpPr>
          <p:spPr>
            <a:xfrm rot="-285334">
              <a:off x="1116539" y="1471915"/>
              <a:ext cx="1414871" cy="471989"/>
            </a:xfrm>
            <a:prstGeom prst="rect">
              <a:avLst/>
            </a:prstGeom>
            <a:solidFill>
              <a:srgbClr val="FFFFFF">
                <a:alpha val="987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400">
                  <a:latin typeface="Comic Sans MS"/>
                  <a:ea typeface="Comic Sans MS"/>
                  <a:cs typeface="Comic Sans MS"/>
                  <a:sym typeface="Comic Sans MS"/>
                </a:rPr>
                <a:t>Activity</a:t>
              </a:r>
              <a:endParaRPr sz="7400"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